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Nuni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bold.fntdata"/><Relationship Id="rId10" Type="http://schemas.openxmlformats.org/officeDocument/2006/relationships/font" Target="fonts/Nunito-regular.fntdata"/><Relationship Id="rId13" Type="http://schemas.openxmlformats.org/officeDocument/2006/relationships/font" Target="fonts/Nunito-boldItalic.fntdata"/><Relationship Id="rId12" Type="http://schemas.openxmlformats.org/officeDocument/2006/relationships/font" Target="fonts/Nuni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fb835f93c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fb835f93c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8fb835f93c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8fb835f93c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fb835f93c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fb835f93c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www.youtube.com/watch?v=Pxujitlv8wc"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www.youtube.com/watch?v=AcrqIxt8am8"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www.youtube.com/watch?v=7iRRDcYKL-M"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47708"/>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Prokaryotic and Eukaryotic</a:t>
            </a:r>
            <a:endParaRPr/>
          </a:p>
        </p:txBody>
      </p:sp>
      <p:sp>
        <p:nvSpPr>
          <p:cNvPr id="129" name="Google Shape;129;p13"/>
          <p:cNvSpPr txBox="1"/>
          <p:nvPr>
            <p:ph idx="1" type="subTitle"/>
          </p:nvPr>
        </p:nvSpPr>
        <p:spPr>
          <a:xfrm>
            <a:off x="1802000" y="33564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Biology Unit 1 A Deeper Look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Prokaryotic vs Eukaryotic Cells</a:t>
            </a:r>
            <a:endParaRPr/>
          </a:p>
        </p:txBody>
      </p:sp>
      <p:sp>
        <p:nvSpPr>
          <p:cNvPr id="135" name="Google Shape;135;p14"/>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Watch this 5 minutes video</a:t>
            </a:r>
            <a:endParaRPr/>
          </a:p>
          <a:p>
            <a:pPr indent="-311150" lvl="0" marL="457200" rtl="0" algn="l">
              <a:spcBef>
                <a:spcPts val="1600"/>
              </a:spcBef>
              <a:spcAft>
                <a:spcPts val="0"/>
              </a:spcAft>
              <a:buSzPts val="1300"/>
              <a:buChar char="●"/>
            </a:pPr>
            <a:r>
              <a:rPr lang="en"/>
              <a:t>What new information is covered?</a:t>
            </a:r>
            <a:endParaRPr/>
          </a:p>
          <a:p>
            <a:pPr indent="-311150" lvl="0" marL="457200" rtl="0" algn="l">
              <a:spcBef>
                <a:spcPts val="0"/>
              </a:spcBef>
              <a:spcAft>
                <a:spcPts val="0"/>
              </a:spcAft>
              <a:buSzPts val="1300"/>
              <a:buChar char="●"/>
            </a:pPr>
            <a:r>
              <a:rPr lang="en"/>
              <a:t>Pay attention to the hints given to assist in remember the differences and similarities between the two cells.</a:t>
            </a:r>
            <a:endParaRPr/>
          </a:p>
          <a:p>
            <a:pPr indent="-311150" lvl="0" marL="457200" rtl="0" algn="l">
              <a:spcBef>
                <a:spcPts val="0"/>
              </a:spcBef>
              <a:spcAft>
                <a:spcPts val="0"/>
              </a:spcAft>
              <a:buSzPts val="1300"/>
              <a:buChar char="●"/>
            </a:pPr>
            <a:r>
              <a:rPr lang="en"/>
              <a:t>What type of cell is likely to have Chloroplast?</a:t>
            </a:r>
            <a:endParaRPr/>
          </a:p>
        </p:txBody>
      </p:sp>
      <p:pic>
        <p:nvPicPr>
          <p:cNvPr descr="This Amoeba Sisters video starts with providing examples of prokaryotes and eukaryotes before comparing and contrasting prokaryotic cells with eukaryotic cells!  Free handout at https://www.amoebasisters.com/handouts. More detail about cell structure and organelles can be found in our cells video: https://youtu.be/8IlzKri08kk&#10;&#10;Contents:&#10;00:00 Intro&#10;1:27 Modern Cell Theory&#10;1:37 3 Domains (with examples of Prokaryotes and Eukaryotes)&#10;2:23 Similarities of Prokaryotic Cells and Eukaryotic Cells&#10;3:18 Differences of Prokaryotic Cells and Eukaryotic Cells&#10;&#10;Support us on Patreon! http://www.patreon.com/amoebasisters&#10;More ways to Support Us? http://www.amoebasisters.com/support-us.html&#10;&#10;Our Resources:&#10;Biology Playlist: https://www.youtube.com/playlist?list=PLwL0Myd7Dk1F0iQPGrjehze3eDpco1eVz&#10;GIFs: http://www.amoebasisters.com/gifs.html&#10;Handouts: http://www.amoebasisters.com/handouts.html&#10;Comics: http://www.amoebasisters.com/parameciumparlorcomics&#10;Unlectured Series: https://www.amoebasisters.com/unlectured&#10;&#10;Connect with us!&#10;Website: http://www.AmoebaSisters.com&#10;Twitter: http://www.twitter.com/AmoebaSisters&#10;Facebook: http://www.facebook.com/AmoebaSisters&#10;Tumblr: http://www.amoebasisters.tumblr.com&#10;Pinterest: http://www.pinterest.com/AmoebaSister­s&#10;Instagram: https://www.instagram.com/amoebasistersofficial/&#10;&#10;Visit our Redbubble store at http://www.amoebasisters.com/store&#10;&#10;The Amoeba Sisters videos demystify science with humor and relevance. The videos center on Pinky's certification and experience in teaching biology at the high school level. For more information about The Amoeba Sisters, visit: &#10;http://www.amoebasisters.com/about-us.html&#10;&#10;We cover the basics in biology concepts at the secondary level. If you are looking to discover more about biology and go into depth beyond these basics, our recommended reference is the FREE, peer reviewed, open source OpenStax biology textbook: https://openstax.org/details/books/biology&#10;&#10;We take pride in our AWESOME community, and we welcome feedback and discussion.  However, please remember that this is an education channel. See YouTube's community guidelines https://www.youtube.com/yt/policyandsafety/communityguidelines.html and YouTube's policy center https://support.google.com/youtube/topic/2676378?hl=en&amp;ref_topic=6151248.  We also reserve the right to remove comments with vulgar language.&#10;&#10;Music is this video is listed free to use/no attribution required from the YouTube audio library https://www.youtube.com/audiolibrary/music?feature=blog&#10;&#10;We have YouTube's community contributed subtitles feature on to allow translations for different languages, and we are thankful for those that contribute different languages! YouTube automatically credits the different language contributors below (unless the contributor had opted out of being credited). We are not affiliated with any of the translated subtitle credits that YouTube may place below. If you have a concern about community contributed contributions, please contact us." id="136" name="Google Shape;136;p14" title="Prokaryotic vs. Eukaryotic Cells (Updated)">
            <a:hlinkClick r:id="rId3"/>
          </p:cNvPr>
          <p:cNvPicPr preferRelativeResize="0"/>
          <p:nvPr/>
        </p:nvPicPr>
        <p:blipFill>
          <a:blip r:embed="rId4">
            <a:alphaModFix/>
          </a:blip>
          <a:stretch>
            <a:fillRect/>
          </a:stretch>
        </p:blipFill>
        <p:spPr>
          <a:xfrm>
            <a:off x="4937050" y="1990725"/>
            <a:ext cx="3123700" cy="23427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Plasma Membrane</a:t>
            </a:r>
            <a:endParaRPr/>
          </a:p>
        </p:txBody>
      </p:sp>
      <p:sp>
        <p:nvSpPr>
          <p:cNvPr id="142" name="Google Shape;142;p1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Watch the video and consider the following questions:</a:t>
            </a:r>
            <a:endParaRPr/>
          </a:p>
          <a:p>
            <a:pPr indent="-311150" lvl="0" marL="457200" rtl="0" algn="l">
              <a:spcBef>
                <a:spcPts val="1600"/>
              </a:spcBef>
              <a:spcAft>
                <a:spcPts val="0"/>
              </a:spcAft>
              <a:buSzPts val="1300"/>
              <a:buChar char="●"/>
            </a:pPr>
            <a:r>
              <a:rPr lang="en"/>
              <a:t>If the cell membrane did not exist, what would you hypothesize would occur?</a:t>
            </a:r>
            <a:endParaRPr/>
          </a:p>
          <a:p>
            <a:pPr indent="-311150" lvl="0" marL="457200" rtl="0" algn="l">
              <a:spcBef>
                <a:spcPts val="0"/>
              </a:spcBef>
              <a:spcAft>
                <a:spcPts val="0"/>
              </a:spcAft>
              <a:buSzPts val="1300"/>
              <a:buChar char="●"/>
            </a:pPr>
            <a:r>
              <a:rPr lang="en"/>
              <a:t>What is ATP?</a:t>
            </a:r>
            <a:endParaRPr/>
          </a:p>
          <a:p>
            <a:pPr indent="-311150" lvl="0" marL="457200" rtl="0" algn="l">
              <a:spcBef>
                <a:spcPts val="0"/>
              </a:spcBef>
              <a:spcAft>
                <a:spcPts val="0"/>
              </a:spcAft>
              <a:buSzPts val="1300"/>
              <a:buChar char="●"/>
            </a:pPr>
            <a:r>
              <a:rPr lang="en"/>
              <a:t>What types of </a:t>
            </a:r>
            <a:r>
              <a:rPr lang="en"/>
              <a:t>proteins</a:t>
            </a:r>
            <a:r>
              <a:rPr lang="en"/>
              <a:t> </a:t>
            </a:r>
            <a:r>
              <a:rPr lang="en"/>
              <a:t>exist</a:t>
            </a:r>
            <a:r>
              <a:rPr lang="en"/>
              <a:t> within the cell membrane?</a:t>
            </a:r>
            <a:endParaRPr/>
          </a:p>
        </p:txBody>
      </p:sp>
      <p:pic>
        <p:nvPicPr>
          <p:cNvPr descr="What is it that separates what's inside a cell from what's outside of a cell? Why, that's the cell membrane. What's it made out of? How does it work? How do molecules get in and out of the cell? These are super-important concepts! Let's take a look.&#10;&#10;Subscribe: http://bit.ly/ProfDaveSubscribe&#10;ProfessorDaveExplains@gmail.com&#10;http://patreon.com/ProfessorDaveExplains&#10;http://professordaveexplains.com&#10;http://facebook.com/ProfessorDaveExpl...&#10;http://twitter.com/DaveExplains&#10;&#10;General Chemistry Tutorials: http://bit.ly/ProfDaveGenChem&#10;Organic Chemistry Tutorials: http://bit.ly/ProfDaveOrgChem&#10;Biochemistry Tutorials: http://bit.ly/ProfDaveBiochem&#10;Classical Physics Tutorials: http://bit.ly/ProfDavePhysics1&#10;Modern Physics Tutorials: http://bit.ly/ProfDavePhysics2&#10;Mathematics Tutorials: http://bit.ly/ProfDaveMaths&#10;Biology Tutorials: http://bit.ly/ProfDaveBio&#10;American History Tutorials: http://bit.ly/ProfDaveAmericanHistory" id="143" name="Google Shape;143;p15" title="Structure Of The Cell Membrane - Active and Passive Transport">
            <a:hlinkClick r:id="rId3"/>
          </p:cNvPr>
          <p:cNvPicPr preferRelativeResize="0"/>
          <p:nvPr/>
        </p:nvPicPr>
        <p:blipFill>
          <a:blip r:embed="rId4">
            <a:alphaModFix/>
          </a:blip>
          <a:stretch>
            <a:fillRect/>
          </a:stretch>
        </p:blipFill>
        <p:spPr>
          <a:xfrm>
            <a:off x="5054600" y="1990725"/>
            <a:ext cx="3195325" cy="2396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Plant vs Animal Cells</a:t>
            </a:r>
            <a:endParaRPr/>
          </a:p>
        </p:txBody>
      </p:sp>
      <p:sp>
        <p:nvSpPr>
          <p:cNvPr id="149" name="Google Shape;149;p16"/>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Watch the video and consider the </a:t>
            </a:r>
            <a:r>
              <a:rPr lang="en"/>
              <a:t>following</a:t>
            </a:r>
            <a:r>
              <a:rPr lang="en"/>
              <a:t> questions:</a:t>
            </a:r>
            <a:endParaRPr/>
          </a:p>
          <a:p>
            <a:pPr indent="-311150" lvl="0" marL="457200" rtl="0" algn="l">
              <a:spcBef>
                <a:spcPts val="1600"/>
              </a:spcBef>
              <a:spcAft>
                <a:spcPts val="0"/>
              </a:spcAft>
              <a:buSzPts val="1300"/>
              <a:buChar char="●"/>
            </a:pPr>
            <a:r>
              <a:rPr lang="en"/>
              <a:t>Do plant and animal cells have more similarities or differences? </a:t>
            </a:r>
            <a:endParaRPr/>
          </a:p>
          <a:p>
            <a:pPr indent="-311150" lvl="0" marL="457200" rtl="0" algn="l">
              <a:spcBef>
                <a:spcPts val="0"/>
              </a:spcBef>
              <a:spcAft>
                <a:spcPts val="0"/>
              </a:spcAft>
              <a:buSzPts val="1300"/>
              <a:buChar char="●"/>
            </a:pPr>
            <a:r>
              <a:rPr lang="en"/>
              <a:t>Why do plant and animals cells differ the way they do?</a:t>
            </a:r>
            <a:endParaRPr/>
          </a:p>
        </p:txBody>
      </p:sp>
      <p:pic>
        <p:nvPicPr>
          <p:cNvPr descr="Plant and Animal Cells need to tackle many of the same problems in order to survive; maintaining homeostasis, protein synthesis, passing on genetic information, cell-to-cell communication... the list is long! But how do they do it? Which strategies are the same and which are different?&#10;&#10;This animation shows you the function of plant and animal cells at a middle school and high school level, and discusses organelles such as the nucleus, nucleolus, endoplasmic reticulum, ribosomes, golgi apparatus, lysosomes, mitochondria, chloroplasts, centromeres and centrosomes&#10;&#10;&#10;Avoid plagiarism! Cite BOGObiology!&#10;&#10;[BOGObiology]. (Year Posted, Date Posted). Plant vs. Animal Cells. [Video File]. Retrieved from https://youtu.be/7iRRDcYKL-M&#10;&#10;#plantcell #animalcell #biology" id="150" name="Google Shape;150;p16" title="Plant Cells vs. Animal Cells: Compare &amp; Contrast!">
            <a:hlinkClick r:id="rId3"/>
          </p:cNvPr>
          <p:cNvPicPr preferRelativeResize="0"/>
          <p:nvPr/>
        </p:nvPicPr>
        <p:blipFill>
          <a:blip r:embed="rId4">
            <a:alphaModFix/>
          </a:blip>
          <a:stretch>
            <a:fillRect/>
          </a:stretch>
        </p:blipFill>
        <p:spPr>
          <a:xfrm>
            <a:off x="4771675" y="1990725"/>
            <a:ext cx="3264000" cy="2448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